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263" r:id="rId3"/>
    <p:sldId id="273" r:id="rId4"/>
    <p:sldId id="267" r:id="rId5"/>
    <p:sldId id="271" r:id="rId6"/>
    <p:sldId id="272" r:id="rId7"/>
    <p:sldId id="270" r:id="rId8"/>
    <p:sldId id="274" r:id="rId9"/>
    <p:sldId id="258" r:id="rId10"/>
    <p:sldId id="260" r:id="rId11"/>
    <p:sldId id="259" r:id="rId12"/>
    <p:sldId id="261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9" autoAdjust="0"/>
    <p:restoredTop sz="95194" autoAdjust="0"/>
  </p:normalViewPr>
  <p:slideViewPr>
    <p:cSldViewPr snapToGrid="0">
      <p:cViewPr varScale="1">
        <p:scale>
          <a:sx n="68" d="100"/>
          <a:sy n="68" d="100"/>
        </p:scale>
        <p:origin x="84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53EF3-7F98-4EDD-9E17-4EA967AA5E66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DAE56-6E30-4A71-8F55-E4426CC7AB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05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DAE56-6E30-4A71-8F55-E4426CC7AB2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890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AEE74-33C6-42F6-8CE3-D6F3AB5AD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64E3DC9-B428-4532-8AD5-DB6A809E1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60B600-79CC-47E4-A7FD-D31A0319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024C3C-A218-40CA-9785-0B9B7622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1A7460-5D26-4B75-9452-15F44BC4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84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79C56E-2407-43B3-B7D6-43ECB22C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3790E4B-4F7B-4C57-AE56-AD9750FBA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F08AF0F-997A-4A7C-8E23-F7D7FB7C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E2141C-FF0D-4C1E-871B-AAD0EB4F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78508C-AE8F-4B36-B026-B660F862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55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EA23470-4BD4-41A9-B52B-735217A16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2E9C487-C1F9-4C84-BF55-CAADDB5F2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371E57-1296-46D1-BB87-E82D8B4D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14DFB05-D662-48F8-90E2-76E8BB062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0B92AA-1F58-4B26-9884-4073F25E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76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CE1381-F41B-42F7-B863-113A78AE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29E670-9DEF-4F6E-81BE-8B84CB9B5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A142E7-8836-4F00-9718-9D893790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ABC97A-A16D-44B1-85C3-03460782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150A4A-CE5A-48EA-BA5C-39E95A6F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5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B24C4B-4C48-4BD4-9FE6-A9E22514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DFE6644-B016-4F53-BAA0-DC44BF11F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DC4C86-19EA-4DAF-83AD-4C2F84CF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F39058-A4F6-4A61-9E8E-FC80C329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3879F5-FEE7-4C2B-A7E3-165CFDE3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38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08DBF0-81C6-455D-AFBC-6676402FA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4A7722-B9DA-4C2B-B927-2305158D5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3A796D-B8D0-4A3C-9AE8-77553B303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696E80-A8A5-48CF-9AB4-2EB2D3BE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C25B12-C2B4-44DF-A86B-FECC241C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CB50BB-FD7F-433E-8120-D629D813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71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152976-E24B-4E51-938B-FB2A09DC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114E0D-55E4-4D54-B4C7-EF83E5094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14D028-6621-471E-8C61-53C34290C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F76F97B-921D-4EFE-8FD3-D659D7F51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9177D16-73E6-4022-8BC5-40800B80D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1B30D5F-84D8-4E61-8AC3-98AF6BF7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F627BFC-C8CB-4D16-B4A6-921D2677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6BAF36A-D23D-471D-9311-26E35E63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29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83A610-1498-4A81-BEDA-37476EAC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C61B513-F4AD-4E01-B977-C21EAAF2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9BA0163-BC95-4173-A538-EAFCBAE9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DD0298F-37E1-4E81-BBD6-E192BA22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52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FE904CC-E117-454C-B9A7-68BA2455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EA0F781-CF3A-4A79-9366-0176B974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4FD592-90DC-4417-B6A6-BFD23582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28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D6A4D2-D0C7-46EC-9A6B-21E82B57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31C623-C77B-415F-AA95-485FB0E4B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56D6EA3-6B6D-4AF3-8680-AAF113F3C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21D2F5-D091-4EE6-B3DB-4DF4A2C4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3202A9B-BB8C-4FE3-A948-1D6DF02E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CE4BFED-EAD5-4E0A-A0D8-66F1B7A3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67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6F28CA-942F-450F-B91C-981A5EB8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0E2D4AA-6D21-44E6-8293-920FC4CDD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B36A46B-0BD0-4AF3-A23B-1926C3870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FD5F32-D965-4DC8-AFE6-BF771FF7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5780C85-EF5D-4BF0-87C4-0DDFB4E1C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E917DBF-1454-4290-A528-F07FB8A9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72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A81F663-09D6-485A-BF3D-E38D92A4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3EDF0E2-381C-49FE-BF48-31E635127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2A471F-3950-4533-8F8D-BEBF3EF99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5C602-51B0-49D3-A5FC-637B813469E3}" type="datetimeFigureOut">
              <a:rPr lang="zh-TW" altLang="en-US" smtClean="0"/>
              <a:t>2020/5/1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9D9241-0D87-4DD5-9A02-8743ECABB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EBFED8-1E05-417B-B47D-98294ADFF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AC7D3-42D1-412F-AFA7-9DF86A2B082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74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BE42B2-D6DD-4DC6-B55F-8FA9765C5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Take-home Lab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手機光譜儀與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Planck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常數測量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A9E0B0D-F8FB-47E0-BCBD-9A794EB77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941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3000">
                <a:latin typeface="標楷體" panose="03000509000000000000" pitchFamily="65" charset="-120"/>
                <a:ea typeface="標楷體" panose="03000509000000000000" pitchFamily="65" charset="-120"/>
              </a:rPr>
              <a:t>感謝陳穎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、蘇育瑩講師提供</a:t>
            </a:r>
          </a:p>
        </p:txBody>
      </p:sp>
    </p:spTree>
    <p:extLst>
      <p:ext uri="{BB962C8B-B14F-4D97-AF65-F5344CB8AC3E}">
        <p14:creationId xmlns:p14="http://schemas.microsoft.com/office/powerpoint/2010/main" val="256519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E7672F0-4868-434E-8E95-8E6E15DFB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2" y="870744"/>
            <a:ext cx="10159511" cy="5116512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B296D331-D0AF-403B-8581-9B9E1988528A}"/>
              </a:ext>
            </a:extLst>
          </p:cNvPr>
          <p:cNvSpPr/>
          <p:nvPr/>
        </p:nvSpPr>
        <p:spPr>
          <a:xfrm>
            <a:off x="7271657" y="4694463"/>
            <a:ext cx="3193143" cy="4435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1FC015E-FF4E-436E-8464-499CC0C7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1"/>
            <a:ext cx="10515600" cy="870744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確認序列埠已連接</a:t>
            </a:r>
          </a:p>
        </p:txBody>
      </p:sp>
    </p:spTree>
    <p:extLst>
      <p:ext uri="{BB962C8B-B14F-4D97-AF65-F5344CB8AC3E}">
        <p14:creationId xmlns:p14="http://schemas.microsoft.com/office/powerpoint/2010/main" val="1969889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72714ED6-E3F4-441D-9E9E-826508CF42D1}"/>
              </a:ext>
            </a:extLst>
          </p:cNvPr>
          <p:cNvGrpSpPr/>
          <p:nvPr/>
        </p:nvGrpSpPr>
        <p:grpSpPr>
          <a:xfrm>
            <a:off x="559992" y="1716552"/>
            <a:ext cx="5163184" cy="4867128"/>
            <a:chOff x="8299450" y="1027906"/>
            <a:chExt cx="3409950" cy="36957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21A7D0C-E818-4FAD-A4EC-90E1AEEC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450" y="1027906"/>
              <a:ext cx="3409950" cy="3695700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53FD9CB1-9B15-498D-AEA9-1E4440E3BBC4}"/>
                </a:ext>
              </a:extLst>
            </p:cNvPr>
            <p:cNvSpPr/>
            <p:nvPr/>
          </p:nvSpPr>
          <p:spPr>
            <a:xfrm>
              <a:off x="8519159" y="1395413"/>
              <a:ext cx="393066" cy="4318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26B6D2FB-B193-4403-9C94-43EFA03244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431" y="1551366"/>
            <a:ext cx="4888216" cy="4712383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667BEDD-4752-445C-ACF9-1867E067B571}"/>
              </a:ext>
            </a:extLst>
          </p:cNvPr>
          <p:cNvSpPr/>
          <p:nvPr/>
        </p:nvSpPr>
        <p:spPr>
          <a:xfrm>
            <a:off x="9934266" y="2200548"/>
            <a:ext cx="1365069" cy="431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9B992E-0EA8-4BA1-ACA2-6B64FD03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03" y="415104"/>
            <a:ext cx="5016954" cy="959509"/>
          </a:xfrm>
        </p:spPr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上傳程式於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UNO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板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618832C-6CD8-49A8-A370-E14C578362BA}"/>
              </a:ext>
            </a:extLst>
          </p:cNvPr>
          <p:cNvSpPr txBox="1"/>
          <p:nvPr/>
        </p:nvSpPr>
        <p:spPr>
          <a:xfrm>
            <a:off x="7910439" y="510139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開啟監控視窗</a:t>
            </a:r>
          </a:p>
        </p:txBody>
      </p:sp>
    </p:spTree>
    <p:extLst>
      <p:ext uri="{BB962C8B-B14F-4D97-AF65-F5344CB8AC3E}">
        <p14:creationId xmlns:p14="http://schemas.microsoft.com/office/powerpoint/2010/main" val="5162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B048A7A-C63F-4CD6-86F6-799BEFD72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45" y="121041"/>
            <a:ext cx="5638800" cy="6362700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667BEDD-4752-445C-ACF9-1867E067B571}"/>
              </a:ext>
            </a:extLst>
          </p:cNvPr>
          <p:cNvSpPr/>
          <p:nvPr/>
        </p:nvSpPr>
        <p:spPr>
          <a:xfrm>
            <a:off x="7493278" y="6201620"/>
            <a:ext cx="1059541" cy="2821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9A9A0CD-D017-4673-8B58-353358D77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1" y="157675"/>
            <a:ext cx="3311769" cy="1009943"/>
          </a:xfrm>
        </p:spPr>
        <p:txBody>
          <a:bodyPr/>
          <a:lstStyle/>
          <a:p>
            <a:r>
              <a:rPr lang="zh-TW" altLang="zh-TW" sz="4400" kern="12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監控視窗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B815A46-E47F-4EB7-A8B4-EC439C5E5F4F}"/>
              </a:ext>
            </a:extLst>
          </p:cNvPr>
          <p:cNvSpPr txBox="1"/>
          <p:nvPr/>
        </p:nvSpPr>
        <p:spPr>
          <a:xfrm>
            <a:off x="6979084" y="3822895"/>
            <a:ext cx="469872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記得修改讀取速度</a:t>
            </a:r>
          </a:p>
        </p:txBody>
      </p:sp>
    </p:spTree>
    <p:extLst>
      <p:ext uri="{BB962C8B-B14F-4D97-AF65-F5344CB8AC3E}">
        <p14:creationId xmlns:p14="http://schemas.microsoft.com/office/powerpoint/2010/main" val="384589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F8F0D-3576-4E63-836D-6C00719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3" y="12534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實驗步驟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51E12C59-DCED-4F87-B904-3A9F4D9BB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63" y="1253331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手機下載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Light meter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架設基本電路套件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如下圖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燈任選一者與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470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歐姆電阻串聯，均以彈簧夾具夾住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6B488C9-C59A-4994-BBB9-CFA1BA861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63" y="3377833"/>
            <a:ext cx="4707215" cy="318763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1C1E6C-0D6A-4C48-986E-4AC82B808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54"/>
          <a:stretch/>
        </p:blipFill>
        <p:spPr>
          <a:xfrm>
            <a:off x="5483609" y="564639"/>
            <a:ext cx="3503747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5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F8F0D-3576-4E63-836D-6C00719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3" y="12534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51E12C59-DCED-4F87-B904-3A9F4D9BB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63" y="1253331"/>
            <a:ext cx="691309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調整可變電阻使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燈亮度最高，移動手機找到最亮位置</a:t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圖中數值僅示意，依照實驗環境為主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固定手機。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調整可變電阻使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關閉，紀錄背景值。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改變可變電阻，由最大到最小至少取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個不同電壓，紀錄電壓與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light meter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讀值。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若無法取足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組，請更換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再測試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D0FF0E7-73B9-40A5-A1CF-BEEDEAFCF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490007" y="1036188"/>
            <a:ext cx="4351340" cy="43891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3B7CCF3-D2BA-4096-BE76-D1D76E009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54"/>
          <a:stretch/>
        </p:blipFill>
        <p:spPr>
          <a:xfrm>
            <a:off x="2923289" y="4960130"/>
            <a:ext cx="3503747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F8F0D-3576-4E63-836D-6C00719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3" y="12534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51E12C59-DCED-4F87-B904-3A9F4D9BB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63" y="1253331"/>
            <a:ext cx="11077135" cy="4351338"/>
          </a:xfrm>
        </p:spPr>
        <p:txBody>
          <a:bodyPr>
            <a:normAutofit/>
          </a:bodyPr>
          <a:lstStyle/>
          <a:p>
            <a:pPr marL="50400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8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繪製亮度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電壓圖，以後半部做趨勢線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線性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，取得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軸截距，即為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起始發光電壓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8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更換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光源，重複上述，紀錄紅藍黃三色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起始發光電壓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8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製作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eV-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頻率圖，斜率即為普朗克常數實驗值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(e = 1.6E-19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理論波長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紅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(630nm)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、藍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(456nm)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、黃光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(593nm))</a:t>
            </a:r>
            <a:endParaRPr lang="en-US" altLang="zh-TW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4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F8F0D-3576-4E63-836D-6C00719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3" y="125341"/>
            <a:ext cx="10515600" cy="1325563"/>
          </a:xfrm>
        </p:spPr>
        <p:txBody>
          <a:bodyPr/>
          <a:lstStyle/>
          <a:p>
            <a:r>
              <a:rPr lang="zh-TW" altLang="en-US" dirty="0"/>
              <a:t>結果</a:t>
            </a:r>
            <a:r>
              <a:rPr lang="en-US" altLang="zh-TW" dirty="0"/>
              <a:t>(</a:t>
            </a:r>
            <a:r>
              <a:rPr lang="zh-TW" altLang="en-US" dirty="0"/>
              <a:t>範例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B7855CB-9556-49FC-AC85-F94EE6147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94"/>
          <a:stretch/>
        </p:blipFill>
        <p:spPr>
          <a:xfrm>
            <a:off x="703385" y="1450904"/>
            <a:ext cx="4304714" cy="5143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B690B9-8F72-427B-9AA4-7E7B9CB3F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29019" y="654933"/>
            <a:ext cx="4053083" cy="5553586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14AFFD4-170A-4923-89BA-7D50CAF3A44E}"/>
              </a:ext>
            </a:extLst>
          </p:cNvPr>
          <p:cNvCxnSpPr>
            <a:cxnSpLocks/>
          </p:cNvCxnSpPr>
          <p:nvPr/>
        </p:nvCxnSpPr>
        <p:spPr>
          <a:xfrm flipH="1">
            <a:off x="3179298" y="1603717"/>
            <a:ext cx="351693" cy="117275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ECA7214-7ECF-469B-A61D-86EA6C4CC7AB}"/>
              </a:ext>
            </a:extLst>
          </p:cNvPr>
          <p:cNvCxnSpPr>
            <a:cxnSpLocks/>
          </p:cNvCxnSpPr>
          <p:nvPr/>
        </p:nvCxnSpPr>
        <p:spPr>
          <a:xfrm flipH="1">
            <a:off x="3277772" y="3207434"/>
            <a:ext cx="253219" cy="1184473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4789D8D-1072-4572-9E79-4C5F453696B0}"/>
              </a:ext>
            </a:extLst>
          </p:cNvPr>
          <p:cNvCxnSpPr>
            <a:cxnSpLocks/>
          </p:cNvCxnSpPr>
          <p:nvPr/>
        </p:nvCxnSpPr>
        <p:spPr>
          <a:xfrm flipH="1">
            <a:off x="3179298" y="4841285"/>
            <a:ext cx="402396" cy="1233966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B12204C-1719-477A-8AF8-79CA9369F0D2}"/>
              </a:ext>
            </a:extLst>
          </p:cNvPr>
          <p:cNvSpPr txBox="1"/>
          <p:nvPr/>
        </p:nvSpPr>
        <p:spPr>
          <a:xfrm>
            <a:off x="3581694" y="2016715"/>
            <a:ext cx="278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步驟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en-US" dirty="0">
                <a:solidFill>
                  <a:srgbClr val="FF0000"/>
                </a:solidFill>
              </a:rPr>
              <a:t>之線性趨勢線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895C58-E923-486C-95A4-41A412E8FDD8}"/>
              </a:ext>
            </a:extLst>
          </p:cNvPr>
          <p:cNvSpPr txBox="1"/>
          <p:nvPr/>
        </p:nvSpPr>
        <p:spPr>
          <a:xfrm>
            <a:off x="3530991" y="3619742"/>
            <a:ext cx="278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步驟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en-US" dirty="0">
                <a:solidFill>
                  <a:srgbClr val="FF0000"/>
                </a:solidFill>
              </a:rPr>
              <a:t>之線性趨勢線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A6D856D-86AD-426D-ACAB-A2CFFCC3304A}"/>
              </a:ext>
            </a:extLst>
          </p:cNvPr>
          <p:cNvSpPr txBox="1"/>
          <p:nvPr/>
        </p:nvSpPr>
        <p:spPr>
          <a:xfrm>
            <a:off x="3530990" y="5325907"/>
            <a:ext cx="278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步驟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en-US" dirty="0">
                <a:solidFill>
                  <a:srgbClr val="FF0000"/>
                </a:solidFill>
              </a:rPr>
              <a:t>之線性趨勢線</a:t>
            </a:r>
          </a:p>
        </p:txBody>
      </p:sp>
    </p:spTree>
    <p:extLst>
      <p:ext uri="{BB962C8B-B14F-4D97-AF65-F5344CB8AC3E}">
        <p14:creationId xmlns:p14="http://schemas.microsoft.com/office/powerpoint/2010/main" val="395517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4C5FFB-6467-40F2-A181-B8E458B9A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39" y="1041400"/>
            <a:ext cx="10713307" cy="23876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實驗</a:t>
            </a:r>
            <a:r>
              <a:rPr lang="en-US" altLang="zh-TW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、自製光譜儀</a:t>
            </a:r>
            <a:br>
              <a:rPr lang="en-US" altLang="zh-TW" sz="5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實驗</a:t>
            </a:r>
            <a:r>
              <a:rPr lang="en-US" altLang="zh-TW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、由</a:t>
            </a:r>
            <a:r>
              <a:rPr lang="en-US" altLang="zh-TW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發光計算普朗克常數</a:t>
            </a:r>
            <a:r>
              <a:rPr lang="en-US" altLang="zh-TW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h</a:t>
            </a:r>
            <a:endParaRPr lang="zh-TW" altLang="en-US" sz="5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D3CD45E-4A01-4BCB-B946-5C66BD8EB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1332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F8F0D-3576-4E63-836D-6C00719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7" y="51006"/>
            <a:ext cx="10515600" cy="1024276"/>
          </a:xfrm>
        </p:spPr>
        <p:txBody>
          <a:bodyPr/>
          <a:lstStyle/>
          <a:p>
            <a:r>
              <a:rPr lang="zh-TW" altLang="zh-TW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</a:t>
            </a:r>
            <a:r>
              <a:rPr lang="en-US" altLang="zh-TW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zh-TW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、自製光譜儀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927B07-CEBE-4259-8985-A15FDE534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803" y="1463390"/>
            <a:ext cx="4433937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步驟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自製手機光譜儀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EA6BBDA-E47F-4DAF-A16F-C157665BD711}"/>
              </a:ext>
            </a:extLst>
          </p:cNvPr>
          <p:cNvGrpSpPr/>
          <p:nvPr/>
        </p:nvGrpSpPr>
        <p:grpSpPr>
          <a:xfrm>
            <a:off x="5422051" y="1477107"/>
            <a:ext cx="6051189" cy="5085819"/>
            <a:chOff x="3811983" y="784674"/>
            <a:chExt cx="6823378" cy="587871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045D58A-BD4B-4045-856F-5D21F404A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3811983" y="784674"/>
              <a:ext cx="6823378" cy="5878714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79B52DD3-F562-4156-8D81-45ACD2261713}"/>
                </a:ext>
              </a:extLst>
            </p:cNvPr>
            <p:cNvSpPr txBox="1"/>
            <p:nvPr/>
          </p:nvSpPr>
          <p:spPr>
            <a:xfrm>
              <a:off x="3851677" y="2930542"/>
              <a:ext cx="22333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這裡不要切開 </a:t>
              </a:r>
              <a:br>
                <a:rPr lang="en-US" altLang="zh-TW" sz="2400" b="1" dirty="0">
                  <a:solidFill>
                    <a:srgbClr val="FF0000"/>
                  </a:solidFill>
                  <a:highlight>
                    <a:srgbClr val="000000"/>
                  </a:highlight>
                </a:rPr>
              </a:br>
              <a:r>
                <a:rPr lang="zh-TW" altLang="en-US" sz="2400" b="1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割出狹縫就好</a:t>
              </a:r>
              <a:r>
                <a:rPr lang="en-US" altLang="zh-TW" sz="2400" b="1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!!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2D60AF5B-9E0E-4A78-B5E8-195D9C20C7DB}"/>
                </a:ext>
              </a:extLst>
            </p:cNvPr>
            <p:cNvSpPr txBox="1"/>
            <p:nvPr/>
          </p:nvSpPr>
          <p:spPr>
            <a:xfrm>
              <a:off x="7360614" y="3115207"/>
              <a:ext cx="3055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這裡要用美工刀劃開</a:t>
              </a:r>
              <a:r>
                <a:rPr lang="en-US" altLang="zh-TW" sz="2400" b="1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!</a:t>
              </a:r>
              <a:endParaRPr lang="zh-TW" altLang="en-US" sz="2400" b="1" dirty="0">
                <a:solidFill>
                  <a:srgbClr val="FF0000"/>
                </a:solidFill>
                <a:highlight>
                  <a:srgbClr val="000000"/>
                </a:highlight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CEE29544-DD9B-4299-8C8B-C4E8537188F1}"/>
                </a:ext>
              </a:extLst>
            </p:cNvPr>
            <p:cNvSpPr/>
            <p:nvPr/>
          </p:nvSpPr>
          <p:spPr>
            <a:xfrm>
              <a:off x="3982619" y="3990925"/>
              <a:ext cx="673787" cy="73408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A64DB91F-EDDD-4AF6-905A-EC9726EC5DB3}"/>
                </a:ext>
              </a:extLst>
            </p:cNvPr>
            <p:cNvSpPr/>
            <p:nvPr/>
          </p:nvSpPr>
          <p:spPr>
            <a:xfrm>
              <a:off x="8214650" y="3990924"/>
              <a:ext cx="673787" cy="73408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895ED2-2F45-4F95-858F-B67B85748603}"/>
              </a:ext>
            </a:extLst>
          </p:cNvPr>
          <p:cNvGrpSpPr/>
          <p:nvPr/>
        </p:nvGrpSpPr>
        <p:grpSpPr>
          <a:xfrm>
            <a:off x="944460" y="2828836"/>
            <a:ext cx="3381521" cy="3120829"/>
            <a:chOff x="90524" y="2461846"/>
            <a:chExt cx="3381521" cy="394214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253796B-B27A-4084-86E4-C37C0B6BB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11209" y="2241161"/>
              <a:ext cx="2940151" cy="3381521"/>
            </a:xfrm>
            <a:prstGeom prst="rect">
              <a:avLst/>
            </a:prstGeom>
          </p:spPr>
        </p:pic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DC123E80-4A4E-4C4D-9220-86A2A1D8E639}"/>
                </a:ext>
              </a:extLst>
            </p:cNvPr>
            <p:cNvSpPr/>
            <p:nvPr/>
          </p:nvSpPr>
          <p:spPr>
            <a:xfrm>
              <a:off x="308607" y="2494943"/>
              <a:ext cx="673787" cy="280857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57BDC5DC-25A1-4F67-B539-BAC4BD063224}"/>
                </a:ext>
              </a:extLst>
            </p:cNvPr>
            <p:cNvSpPr/>
            <p:nvPr/>
          </p:nvSpPr>
          <p:spPr>
            <a:xfrm>
              <a:off x="2771304" y="4936475"/>
              <a:ext cx="436130" cy="36704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89A4EFC4-F32A-442D-BBF1-C9945F1DFF65}"/>
                </a:ext>
              </a:extLst>
            </p:cNvPr>
            <p:cNvSpPr txBox="1"/>
            <p:nvPr/>
          </p:nvSpPr>
          <p:spPr>
            <a:xfrm>
              <a:off x="306153" y="5942322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highlight>
                    <a:srgbClr val="000000"/>
                  </a:highlight>
                </a:rPr>
                <a:t>角落會漏光要封好</a:t>
              </a:r>
              <a:endParaRPr lang="en-US" altLang="zh-TW" sz="2400" b="1" dirty="0">
                <a:solidFill>
                  <a:srgbClr val="FF0000"/>
                </a:solidFill>
                <a:highlight>
                  <a:srgbClr val="000000"/>
                </a:highlight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F41D9CD6-8858-48BB-9988-B5E289405CE1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645501" y="5303520"/>
              <a:ext cx="571200" cy="50030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2FA2BC6-C465-40FB-BB42-3D84411B5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6639" y="5303519"/>
              <a:ext cx="1214665" cy="5003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982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41B568-E202-45A5-A2D7-F759B79D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成品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8EAD5DD-6283-4716-B87D-286EFE10B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299849"/>
            <a:ext cx="3976914" cy="338531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1084A12-3743-42FC-969B-670934AC0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350850"/>
            <a:ext cx="62103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6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F8F0D-3576-4E63-836D-6C00719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5466"/>
          </a:xfrm>
        </p:spPr>
        <p:txBody>
          <a:bodyPr/>
          <a:lstStyle/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步驟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927B07-CEBE-4259-8985-A15FDE534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004" y="1473681"/>
            <a:ext cx="10007991" cy="1075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使用手機光譜儀觀察綠光 、紅光雷射，並拍照記錄，疊圖後標記譜線分別對應的位置 ，完成自製光譜儀刻度。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9351318-552C-4BD3-B405-04E529207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016251"/>
            <a:ext cx="7385538" cy="341080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23CF84F-71D3-4B3F-8BBD-87F00008019E}"/>
              </a:ext>
            </a:extLst>
          </p:cNvPr>
          <p:cNvSpPr txBox="1"/>
          <p:nvPr/>
        </p:nvSpPr>
        <p:spPr>
          <a:xfrm>
            <a:off x="7026461" y="5874671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highlight>
                  <a:srgbClr val="000000"/>
                </a:highlight>
              </a:rPr>
              <a:t>這是高階項 不要看錯了</a:t>
            </a:r>
            <a:r>
              <a:rPr lang="en-US" altLang="zh-TW" sz="2400" b="1" dirty="0">
                <a:solidFill>
                  <a:srgbClr val="FF0000"/>
                </a:solidFill>
                <a:highlight>
                  <a:srgbClr val="000000"/>
                </a:highlight>
              </a:rPr>
              <a:t>!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1FF2F7B-6E55-49AE-9E3A-F5E47FFEC982}"/>
              </a:ext>
            </a:extLst>
          </p:cNvPr>
          <p:cNvSpPr/>
          <p:nvPr/>
        </p:nvSpPr>
        <p:spPr>
          <a:xfrm>
            <a:off x="7689105" y="5124127"/>
            <a:ext cx="673787" cy="73408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6051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F8F0D-3576-4E63-836D-6C00719A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99560" cy="132556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927B07-CEBE-4259-8985-A15FDE534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208519" cy="44862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使用手機光譜儀觀察日光燈、太陽光，說明差異。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參考實驗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架設，量測紅、藍、黃光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燈波長，計算誤差。</a:t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理論值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紅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(630nm)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、藍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(456nm)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、黃光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(593nm))</a:t>
            </a:r>
          </a:p>
          <a:p>
            <a:pPr marL="514350" indent="-514350">
              <a:buFont typeface="+mj-lt"/>
              <a:buAutoNum type="arabicPeriod" startAt="3"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4ED9333-7EE6-4F70-AB96-E6C8AF4C1CD1}"/>
              </a:ext>
            </a:extLst>
          </p:cNvPr>
          <p:cNvSpPr txBox="1"/>
          <p:nvPr/>
        </p:nvSpPr>
        <p:spPr>
          <a:xfrm>
            <a:off x="8517381" y="556144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手機觀察太陽光之結果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40B87F-3C08-4C83-8EA0-5E11370E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691" y="942536"/>
            <a:ext cx="3630516" cy="460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07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4C5FFB-6467-40F2-A181-B8E458B9A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發光計算普朗克常數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D3CD45E-4A01-4BCB-B946-5C66BD8EB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0872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927B07-CEBE-4259-8985-A15FDE534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121" y="1185862"/>
            <a:ext cx="7208519" cy="44862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下載</a:t>
            </a:r>
            <a:r>
              <a:rPr lang="en-US" altLang="zh-TW" dirty="0"/>
              <a:t>Arduino</a:t>
            </a:r>
            <a:r>
              <a:rPr lang="zh-TW" altLang="en-US" dirty="0"/>
              <a:t>此實驗所需程式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64351D-A9D6-491F-B5AF-257913371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90" y="1624402"/>
            <a:ext cx="4252016" cy="51082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392867-1752-41B8-AC82-9519755D7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33" y="1374776"/>
            <a:ext cx="5925890" cy="4587473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BFCC7BAA-71C8-403C-A7AA-EF30F3409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3" y="125341"/>
            <a:ext cx="10515600" cy="1042277"/>
          </a:xfrm>
        </p:spPr>
        <p:txBody>
          <a:bodyPr/>
          <a:lstStyle/>
          <a:p>
            <a:r>
              <a:rPr lang="zh-TW" altLang="en-US" dirty="0"/>
              <a:t>步驟</a:t>
            </a:r>
          </a:p>
        </p:txBody>
      </p:sp>
    </p:spTree>
    <p:extLst>
      <p:ext uri="{BB962C8B-B14F-4D97-AF65-F5344CB8AC3E}">
        <p14:creationId xmlns:p14="http://schemas.microsoft.com/office/powerpoint/2010/main" val="115681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7A36A0-9F30-4A4E-93E5-A142FC28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23" y="142697"/>
            <a:ext cx="10515600" cy="1316545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接上硬體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Auduino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UNO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板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開啟程式，確認開發板已點選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UNO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板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D8D5BF-E4C4-4455-A16C-76614A63C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03465E-C896-4707-B39D-D707FC2C9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581370"/>
            <a:ext cx="12182621" cy="6577892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C78BE89F-0DB3-46AB-984F-C40217546E55}"/>
              </a:ext>
            </a:extLst>
          </p:cNvPr>
          <p:cNvSpPr/>
          <p:nvPr/>
        </p:nvSpPr>
        <p:spPr>
          <a:xfrm>
            <a:off x="4121784" y="3782267"/>
            <a:ext cx="1974216" cy="2973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569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466</Words>
  <Application>Microsoft Office PowerPoint</Application>
  <PresentationFormat>寬螢幕</PresentationFormat>
  <Paragraphs>48</Paragraphs>
  <Slides>16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Take-home Lab 手機光譜儀與Planck常數測量</vt:lpstr>
      <vt:lpstr>實驗A、自製光譜儀 實驗B、由LED發光計算普朗克常數h</vt:lpstr>
      <vt:lpstr>實驗A、自製光譜儀</vt:lpstr>
      <vt:lpstr>成品</vt:lpstr>
      <vt:lpstr>步驟2.</vt:lpstr>
      <vt:lpstr>步驟</vt:lpstr>
      <vt:lpstr>實驗B、 由LED發光計算普朗克常數h</vt:lpstr>
      <vt:lpstr>步驟</vt:lpstr>
      <vt:lpstr>接上硬體(Auduino UNO板) 開啟程式，確認開發板已點選UNO板</vt:lpstr>
      <vt:lpstr>確認序列埠已連接</vt:lpstr>
      <vt:lpstr>上傳程式於UNO板</vt:lpstr>
      <vt:lpstr>監控視窗</vt:lpstr>
      <vt:lpstr>實驗步驟2，3</vt:lpstr>
      <vt:lpstr>步驟</vt:lpstr>
      <vt:lpstr>步驟</vt:lpstr>
      <vt:lpstr>結果(範例)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GPLab</dc:creator>
  <cp:lastModifiedBy>GPLAB5</cp:lastModifiedBy>
  <cp:revision>23</cp:revision>
  <dcterms:created xsi:type="dcterms:W3CDTF">2020-05-01T07:11:08Z</dcterms:created>
  <dcterms:modified xsi:type="dcterms:W3CDTF">2020-05-01T09:55:46Z</dcterms:modified>
</cp:coreProperties>
</file>